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64" r:id="rId3"/>
    <p:sldId id="256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15F25B-CCA8-4F67-B318-8E19C452E58B}" v="9" dt="2020-12-23T13:43:33.3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837" autoAdjust="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Raghda Al-Najjar" userId="b753869d071a2dcd" providerId="LiveId" clId="{7F15F25B-CCA8-4F67-B318-8E19C452E58B}"/>
    <pc:docChg chg="addSld delSld modSld">
      <pc:chgData name="Dr.Raghda Al-Najjar" userId="b753869d071a2dcd" providerId="LiveId" clId="{7F15F25B-CCA8-4F67-B318-8E19C452E58B}" dt="2020-12-23T13:43:33.350" v="33" actId="478"/>
      <pc:docMkLst>
        <pc:docMk/>
      </pc:docMkLst>
      <pc:sldChg chg="del">
        <pc:chgData name="Dr.Raghda Al-Najjar" userId="b753869d071a2dcd" providerId="LiveId" clId="{7F15F25B-CCA8-4F67-B318-8E19C452E58B}" dt="2020-12-23T13:40:23.114" v="20" actId="47"/>
        <pc:sldMkLst>
          <pc:docMk/>
          <pc:sldMk cId="1819491624" sldId="257"/>
        </pc:sldMkLst>
      </pc:sldChg>
      <pc:sldChg chg="delSp modSp add mod">
        <pc:chgData name="Dr.Raghda Al-Najjar" userId="b753869d071a2dcd" providerId="LiveId" clId="{7F15F25B-CCA8-4F67-B318-8E19C452E58B}" dt="2020-12-23T13:43:33.350" v="33" actId="478"/>
        <pc:sldMkLst>
          <pc:docMk/>
          <pc:sldMk cId="2840753581" sldId="264"/>
        </pc:sldMkLst>
        <pc:spChg chg="mod">
          <ac:chgData name="Dr.Raghda Al-Najjar" userId="b753869d071a2dcd" providerId="LiveId" clId="{7F15F25B-CCA8-4F67-B318-8E19C452E58B}" dt="2020-12-23T13:29:49.147" v="10" actId="20577"/>
          <ac:spMkLst>
            <pc:docMk/>
            <pc:sldMk cId="2840753581" sldId="264"/>
            <ac:spMk id="10" creationId="{00000000-0000-0000-0000-000000000000}"/>
          </ac:spMkLst>
        </pc:spChg>
        <pc:spChg chg="mod">
          <ac:chgData name="Dr.Raghda Al-Najjar" userId="b753869d071a2dcd" providerId="LiveId" clId="{7F15F25B-CCA8-4F67-B318-8E19C452E58B}" dt="2020-12-23T13:42:43.050" v="25" actId="14100"/>
          <ac:spMkLst>
            <pc:docMk/>
            <pc:sldMk cId="2840753581" sldId="264"/>
            <ac:spMk id="17" creationId="{00000000-0000-0000-0000-000000000000}"/>
          </ac:spMkLst>
        </pc:spChg>
        <pc:picChg chg="mod">
          <ac:chgData name="Dr.Raghda Al-Najjar" userId="b753869d071a2dcd" providerId="LiveId" clId="{7F15F25B-CCA8-4F67-B318-8E19C452E58B}" dt="2020-12-23T13:42:38.998" v="24" actId="14100"/>
          <ac:picMkLst>
            <pc:docMk/>
            <pc:sldMk cId="2840753581" sldId="264"/>
            <ac:picMk id="13" creationId="{00000000-0000-0000-0000-000000000000}"/>
          </ac:picMkLst>
        </pc:picChg>
        <pc:picChg chg="mod">
          <ac:chgData name="Dr.Raghda Al-Najjar" userId="b753869d071a2dcd" providerId="LiveId" clId="{7F15F25B-CCA8-4F67-B318-8E19C452E58B}" dt="2020-12-23T13:43:22.332" v="32" actId="14100"/>
          <ac:picMkLst>
            <pc:docMk/>
            <pc:sldMk cId="2840753581" sldId="264"/>
            <ac:picMk id="14" creationId="{00000000-0000-0000-0000-000000000000}"/>
          </ac:picMkLst>
        </pc:picChg>
        <pc:picChg chg="del">
          <ac:chgData name="Dr.Raghda Al-Najjar" userId="b753869d071a2dcd" providerId="LiveId" clId="{7F15F25B-CCA8-4F67-B318-8E19C452E58B}" dt="2020-12-23T13:43:33.350" v="33" actId="478"/>
          <ac:picMkLst>
            <pc:docMk/>
            <pc:sldMk cId="2840753581" sldId="264"/>
            <ac:picMk id="1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C94F6-990D-4877-BB5E-5121CADB6C10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110C47-334E-4B15-AF4E-3613A5FC8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71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238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401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9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714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754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886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839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301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5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82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5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66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9279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51B6-8ED7-4731-9F8A-803721F11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01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8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47F51B6-8ED7-4731-9F8A-803721F1195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12/30/2020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8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8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E665050E-5B14-4A51-8874-D6A1FFF3ADB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39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963920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105400" y="30"/>
            <a:ext cx="3886200" cy="704275"/>
          </a:xfrm>
        </p:spPr>
        <p:txBody>
          <a:bodyPr>
            <a:noAutofit/>
          </a:bodyPr>
          <a:lstStyle/>
          <a:p>
            <a:pPr algn="ctr"/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of higher Education                                 </a:t>
            </a:r>
          </a:p>
          <a:p>
            <a:pPr algn="ctr"/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Scientific Research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17074" y="96392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MEMBRANES AND RECEPTORS MODULE</a:t>
            </a:r>
          </a:p>
          <a:p>
            <a:pPr defTabSz="457200"/>
            <a:r>
              <a:rPr lang="fr-FR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 : </a:t>
            </a:r>
            <a:r>
              <a:rPr lang="fr-FR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fr-FR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r>
              <a:rPr lang="fr-FR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 29th </a:t>
            </a:r>
            <a:r>
              <a:rPr lang="fr-FR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</a:t>
            </a:r>
            <a:r>
              <a:rPr lang="fr-FR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2020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defTabSz="457200"/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ELECTRICAL EXCITABILITY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05341"/>
            <a:ext cx="9144000" cy="1122618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5705342"/>
            <a:ext cx="1295400" cy="111658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123" y="5828319"/>
            <a:ext cx="634078" cy="607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107574" y="6452591"/>
            <a:ext cx="61150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defTabSz="457200"/>
            <a:r>
              <a:rPr lang="en-US" b="1" dirty="0">
                <a:solidFill>
                  <a:prstClr val="black"/>
                </a:solidFill>
              </a:rPr>
              <a:t>Pictures are downloaded from a common distributive source.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538" y="-5673"/>
            <a:ext cx="1110483" cy="9695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491" y="2902911"/>
            <a:ext cx="8928200" cy="2031325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defTabSz="457200">
              <a:defRPr/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staff:</a:t>
            </a:r>
          </a:p>
          <a:p>
            <a:pPr defTabSz="457200">
              <a:defRPr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Raghda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S. Al-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Najjar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Nehaya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M. Al-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Aubody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457200"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(module leader)</a:t>
            </a:r>
          </a:p>
          <a:p>
            <a:pPr defTabSz="457200"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Hamid J. Abbas</a:t>
            </a:r>
            <a:endParaRPr lang="ar-IQ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Raghad Mohammed</a:t>
            </a:r>
          </a:p>
          <a:p>
            <a:pPr defTabSz="457200">
              <a:defRPr/>
            </a:pP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Hssain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Abdulamer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Ammar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M.S.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Almomin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Ahmed J.A. Al-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Maida A. Adnan</a:t>
            </a:r>
          </a:p>
          <a:p>
            <a:pPr defTabSz="457200"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Hadeel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S. Al Ali</a:t>
            </a:r>
          </a:p>
          <a:p>
            <a:pPr defTabSz="457200">
              <a:defRPr/>
            </a:pP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defRPr/>
            </a:pP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defRPr/>
            </a:pP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Dr.Amani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N. Mohammed</a:t>
            </a:r>
          </a:p>
          <a:p>
            <a:pPr defTabSz="457200">
              <a:defRPr/>
            </a:pP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Dr.Dhaighum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I. Al-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Mahfoodh</a:t>
            </a:r>
            <a:endParaRPr 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Ansam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Munadhel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457200">
              <a:spcAft>
                <a:spcPts val="1000"/>
              </a:spcAft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b="1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Zainab</a:t>
            </a:r>
            <a:r>
              <a:rPr lang="en-US" b="1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A. </a:t>
            </a:r>
            <a:r>
              <a:rPr lang="en-US" b="1" dirty="0" err="1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Almanaser</a:t>
            </a:r>
            <a:endParaRPr lang="en-US" b="1" dirty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07574" y="5760201"/>
            <a:ext cx="666238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defTabSz="457200"/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2016_Guyton_and_Hall_Textbook of Medical Physiology</a:t>
            </a:r>
            <a:endParaRPr lang="ar-IQ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ubtitle 4">
            <a:extLst>
              <a:ext uri="{FF2B5EF4-FFF2-40B4-BE49-F238E27FC236}">
                <a16:creationId xmlns:a16="http://schemas.microsoft.com/office/drawing/2014/main" id="{163844C8-5F9E-463F-9567-19C4E66A221C}"/>
              </a:ext>
            </a:extLst>
          </p:cNvPr>
          <p:cNvSpPr txBox="1">
            <a:spLocks/>
          </p:cNvSpPr>
          <p:nvPr/>
        </p:nvSpPr>
        <p:spPr>
          <a:xfrm>
            <a:off x="-17074" y="30041"/>
            <a:ext cx="3886200" cy="704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Basrah</a:t>
            </a:r>
            <a:endParaRPr lang="en-US" sz="1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Al-</a:t>
            </a:r>
            <a:r>
              <a:rPr lang="en-US" sz="1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Zahraa</a:t>
            </a:r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College of Medicine</a:t>
            </a:r>
          </a:p>
        </p:txBody>
      </p:sp>
    </p:spTree>
    <p:extLst>
      <p:ext uri="{BB962C8B-B14F-4D97-AF65-F5344CB8AC3E}">
        <p14:creationId xmlns:p14="http://schemas.microsoft.com/office/powerpoint/2010/main" val="2840753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457200"/>
            <a:ext cx="8610600" cy="5734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530" marR="5080" indent="-6350">
              <a:lnSpc>
                <a:spcPct val="107000"/>
              </a:lnSpc>
              <a:spcAft>
                <a:spcPts val="1665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1. The basis of the action potential </a:t>
            </a:r>
          </a:p>
          <a:p>
            <a:pPr marL="514350" indent="-514350">
              <a:buAutoNum type="alphaLcPeriod"/>
            </a:pPr>
            <a:r>
              <a:rPr lang="en-US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Sketch the relationship between membrane potential and time during an action potential, labeling the scales appropriately.</a:t>
            </a:r>
          </a:p>
          <a:p>
            <a:pPr marR="273685" lvl="0" algn="just" fontAlgn="base">
              <a:lnSpc>
                <a:spcPct val="152000"/>
              </a:lnSpc>
              <a:spcAft>
                <a:spcPts val="975"/>
              </a:spcAft>
              <a:buClr>
                <a:srgbClr val="000000"/>
              </a:buClr>
              <a:buSzPts val="1400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b. The action potential is often described as all-or-nothing. What does this mean? Can you think of any consequences for the coding of information as it is transmitted by nerve fibers? </a:t>
            </a:r>
            <a:endParaRPr lang="en-US" sz="28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R="273685" lvl="0" algn="just" fontAlgn="base">
              <a:lnSpc>
                <a:spcPct val="107000"/>
              </a:lnSpc>
              <a:spcBef>
                <a:spcPts val="0"/>
              </a:spcBef>
              <a:spcAft>
                <a:spcPts val="975"/>
              </a:spcAft>
              <a:buClr>
                <a:srgbClr val="000000"/>
              </a:buClr>
              <a:buSzPts val="1400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c. Which </a:t>
            </a:r>
            <a:r>
              <a:rPr lang="en-US" sz="2800" b="1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ion channels </a:t>
            </a: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are involved in generating an action potential? </a:t>
            </a:r>
          </a:p>
        </p:txBody>
      </p:sp>
    </p:spTree>
    <p:extLst>
      <p:ext uri="{BB962C8B-B14F-4D97-AF65-F5344CB8AC3E}">
        <p14:creationId xmlns:p14="http://schemas.microsoft.com/office/powerpoint/2010/main" val="26489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838200"/>
            <a:ext cx="8686800" cy="5044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73685" lvl="0" algn="just" fontAlgn="base">
              <a:lnSpc>
                <a:spcPct val="107000"/>
              </a:lnSpc>
              <a:spcAft>
                <a:spcPts val="1670"/>
              </a:spcAft>
              <a:buClr>
                <a:srgbClr val="000000"/>
              </a:buClr>
              <a:buSzPts val="1400"/>
            </a:pPr>
            <a:r>
              <a:rPr lang="en-US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d. Briefly describe the molecular nature of the channels you list. </a:t>
            </a:r>
            <a:endParaRPr lang="en-US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R="273685" lvl="0" algn="just" fontAlgn="base">
              <a:lnSpc>
                <a:spcPct val="107000"/>
              </a:lnSpc>
              <a:spcAft>
                <a:spcPts val="1670"/>
              </a:spcAft>
              <a:buClr>
                <a:srgbClr val="000000"/>
              </a:buClr>
              <a:buSzPts val="1400"/>
            </a:pPr>
            <a:r>
              <a:rPr lang="en-US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e. What do you understand by the terms </a:t>
            </a:r>
            <a:r>
              <a:rPr lang="en-US" sz="2400" b="1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activation </a:t>
            </a:r>
            <a:r>
              <a:rPr lang="en-US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and </a:t>
            </a:r>
            <a:r>
              <a:rPr lang="en-US" sz="2400" b="1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inactivation</a:t>
            </a:r>
            <a:r>
              <a:rPr lang="en-US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, applied to a voltage-activated ion channel? </a:t>
            </a:r>
            <a:endParaRPr lang="en-US" sz="24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R="273685" lvl="0" algn="just" fontAlgn="base">
              <a:lnSpc>
                <a:spcPct val="152000"/>
              </a:lnSpc>
              <a:spcBef>
                <a:spcPts val="0"/>
              </a:spcBef>
              <a:spcAft>
                <a:spcPts val="975"/>
              </a:spcAft>
              <a:buClr>
                <a:srgbClr val="000000"/>
              </a:buClr>
              <a:buSzPts val="1400"/>
            </a:pPr>
            <a:r>
              <a:rPr lang="en-US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f. Indicate on your diagram on page 44 the way in which the open probability of the channels involved changes during the action potential. </a:t>
            </a:r>
          </a:p>
          <a:p>
            <a:pPr marR="273685" lvl="0" algn="just" fontAlgn="base">
              <a:lnSpc>
                <a:spcPct val="152000"/>
              </a:lnSpc>
              <a:spcBef>
                <a:spcPts val="0"/>
              </a:spcBef>
              <a:spcAft>
                <a:spcPts val="975"/>
              </a:spcAft>
              <a:buClr>
                <a:srgbClr val="000000"/>
              </a:buClr>
              <a:buSzPts val="1400"/>
            </a:pPr>
            <a:r>
              <a:rPr lang="en-US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g. Describe how ions move as a consequence of channel opening during the action potential. </a:t>
            </a:r>
            <a:endParaRPr lang="en-US" sz="2400" b="1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7709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8610600" cy="567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530" marR="5080" indent="-6350">
              <a:lnSpc>
                <a:spcPct val="107000"/>
              </a:lnSpc>
              <a:spcAft>
                <a:spcPts val="1665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/>
                <a:ea typeface="Times New Roman"/>
              </a:rPr>
              <a:t>2. How much ion moves to generate an action potential? </a:t>
            </a:r>
          </a:p>
          <a:p>
            <a:pPr marL="627380" marR="5080" indent="-457200">
              <a:lnSpc>
                <a:spcPct val="107000"/>
              </a:lnSpc>
              <a:spcAft>
                <a:spcPts val="1665"/>
              </a:spcAft>
              <a:buAutoNum type="alphaLcPeriod"/>
            </a:pPr>
            <a:r>
              <a:rPr lang="en-US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For a nerve </a:t>
            </a:r>
            <a:r>
              <a:rPr lang="en-US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fibre</a:t>
            </a:r>
            <a:r>
              <a:rPr lang="en-US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 1μm in diameter, a calculation of the Na+ entry needed to generate one action potential (based on a membrane capacitance of 1 </a:t>
            </a:r>
            <a:r>
              <a:rPr lang="en-US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μF</a:t>
            </a:r>
            <a:r>
              <a:rPr lang="en-US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/cm2 and a voltage change of 100 mV) shows that this Na+ entry will increase the intracellular [Na+] by about 40 </a:t>
            </a:r>
            <a:r>
              <a:rPr lang="en-US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μM</a:t>
            </a:r>
            <a:r>
              <a:rPr lang="en-US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 (4 x 10-5 M). The resting intracellular [Na+] is about 10-12 </a:t>
            </a:r>
            <a:r>
              <a:rPr lang="en-US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mM.</a:t>
            </a:r>
            <a:r>
              <a:rPr lang="en-US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</a:p>
          <a:p>
            <a:pPr marL="627380" marR="5080" indent="-457200">
              <a:lnSpc>
                <a:spcPct val="107000"/>
              </a:lnSpc>
              <a:spcAft>
                <a:spcPts val="1665"/>
              </a:spcAft>
              <a:buAutoNum type="alphaLcPeriod"/>
            </a:pPr>
            <a:r>
              <a:rPr lang="en-US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If the Na+/K+ pump were to be blocked (for example by using </a:t>
            </a:r>
            <a:r>
              <a:rPr lang="en-US" sz="2400" b="1" dirty="0" err="1">
                <a:solidFill>
                  <a:srgbClr val="000000"/>
                </a:solidFill>
                <a:latin typeface="Times New Roman"/>
                <a:ea typeface="Times New Roman"/>
              </a:rPr>
              <a:t>ouabain</a:t>
            </a:r>
            <a:r>
              <a:rPr lang="en-US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), what would be the consequences for nerve conduction of: </a:t>
            </a:r>
          </a:p>
          <a:p>
            <a:pPr marR="273685" lvl="0" algn="just" fontAlgn="base">
              <a:lnSpc>
                <a:spcPct val="107000"/>
              </a:lnSpc>
              <a:spcBef>
                <a:spcPts val="0"/>
              </a:spcBef>
              <a:spcAft>
                <a:spcPts val="1665"/>
              </a:spcAft>
              <a:buClr>
                <a:srgbClr val="000000"/>
              </a:buClr>
              <a:buSzPts val="1400"/>
            </a:pPr>
            <a:r>
              <a:rPr lang="en-US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1. A single action potential in this nerve </a:t>
            </a:r>
            <a:r>
              <a:rPr lang="en-US" sz="2400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fibre</a:t>
            </a:r>
            <a:r>
              <a:rPr lang="en-US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? </a:t>
            </a:r>
          </a:p>
          <a:p>
            <a:pPr marR="273685" lvl="0" algn="just" fontAlgn="base">
              <a:lnSpc>
                <a:spcPct val="107000"/>
              </a:lnSpc>
              <a:spcBef>
                <a:spcPts val="0"/>
              </a:spcBef>
              <a:spcAft>
                <a:spcPts val="1670"/>
              </a:spcAft>
              <a:buClr>
                <a:srgbClr val="000000"/>
              </a:buClr>
              <a:buSzPts val="1400"/>
            </a:pPr>
            <a:r>
              <a:rPr lang="en-US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2. A train of 1,000 action potentials? </a:t>
            </a:r>
            <a:endParaRPr lang="en-US" sz="2400" b="1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88139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73383"/>
            <a:ext cx="8458200" cy="6035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530" marR="5080" indent="-6350">
              <a:lnSpc>
                <a:spcPct val="107000"/>
              </a:lnSpc>
              <a:spcAft>
                <a:spcPts val="1665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3. Accommodation and refractoriness </a:t>
            </a:r>
          </a:p>
          <a:p>
            <a:pPr marR="273685" lvl="0" algn="just" fontAlgn="base">
              <a:lnSpc>
                <a:spcPct val="107000"/>
              </a:lnSpc>
              <a:spcBef>
                <a:spcPts val="0"/>
              </a:spcBef>
              <a:spcAft>
                <a:spcPts val="1670"/>
              </a:spcAft>
              <a:buClr>
                <a:srgbClr val="000000"/>
              </a:buClr>
              <a:buSzPts val="1400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a. Explain the term </a:t>
            </a:r>
            <a:r>
              <a:rPr lang="en-US" sz="2800" b="1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accommodation </a:t>
            </a: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as applied to nerve. </a:t>
            </a:r>
            <a:endParaRPr lang="en-US" sz="28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R="273685" lvl="0" algn="just" fontAlgn="base">
              <a:lnSpc>
                <a:spcPct val="152000"/>
              </a:lnSpc>
              <a:spcBef>
                <a:spcPts val="0"/>
              </a:spcBef>
              <a:spcAft>
                <a:spcPts val="975"/>
              </a:spcAft>
              <a:buClr>
                <a:srgbClr val="000000"/>
              </a:buClr>
              <a:buSzPts val="1400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b. What do you understand by the terms </a:t>
            </a:r>
            <a:r>
              <a:rPr lang="en-US" sz="2800" b="1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absolute refractory period </a:t>
            </a: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and </a:t>
            </a:r>
            <a:r>
              <a:rPr lang="en-US" sz="2800" b="1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relative refractory period </a:t>
            </a: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of a nerve </a:t>
            </a:r>
            <a:r>
              <a:rPr lang="en-US" sz="2800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fibre</a:t>
            </a: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. </a:t>
            </a:r>
            <a:endParaRPr lang="en-US" sz="28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R="273685" lvl="0" algn="just" fontAlgn="base">
              <a:lnSpc>
                <a:spcPct val="152000"/>
              </a:lnSpc>
              <a:spcBef>
                <a:spcPts val="0"/>
              </a:spcBef>
              <a:spcAft>
                <a:spcPts val="975"/>
              </a:spcAft>
              <a:buClr>
                <a:srgbClr val="000000"/>
              </a:buClr>
              <a:buSzPts val="1400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c. Explain how the properties of ion channels lead to the absolute and relative refractory periods you defined above. </a:t>
            </a:r>
            <a:endParaRPr lang="en-US" sz="2800" b="1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6672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914400"/>
            <a:ext cx="8610600" cy="3779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530" marR="5080" indent="-6350">
              <a:lnSpc>
                <a:spcPct val="107000"/>
              </a:lnSpc>
              <a:spcAft>
                <a:spcPts val="1665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/>
                <a:ea typeface="Times New Roman"/>
              </a:rPr>
              <a:t>4. Drugs affecting action potentials </a:t>
            </a:r>
          </a:p>
          <a:p>
            <a:pPr marR="273685" lvl="0" algn="just" fontAlgn="base">
              <a:lnSpc>
                <a:spcPct val="107000"/>
              </a:lnSpc>
              <a:spcBef>
                <a:spcPts val="0"/>
              </a:spcBef>
              <a:spcAft>
                <a:spcPts val="1670"/>
              </a:spcAft>
              <a:buClr>
                <a:srgbClr val="000000"/>
              </a:buClr>
              <a:buSzPts val="1400"/>
            </a:pPr>
            <a:r>
              <a:rPr lang="en-US" sz="32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a. How might a drug act to block the production of action potentials? </a:t>
            </a:r>
            <a:endParaRPr lang="en-US" sz="32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R="273685" lvl="0" algn="just" fontAlgn="base">
              <a:lnSpc>
                <a:spcPct val="107000"/>
              </a:lnSpc>
              <a:spcBef>
                <a:spcPts val="0"/>
              </a:spcBef>
              <a:spcAft>
                <a:spcPts val="660"/>
              </a:spcAft>
              <a:buClr>
                <a:srgbClr val="000000"/>
              </a:buClr>
              <a:buSzPts val="1400"/>
            </a:pPr>
            <a:r>
              <a:rPr lang="en-US" sz="32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b. Indicate how </a:t>
            </a:r>
            <a:r>
              <a:rPr lang="en-US" sz="3200" b="1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local </a:t>
            </a:r>
            <a:r>
              <a:rPr lang="en-US" sz="3200" b="1" i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anasthetics</a:t>
            </a:r>
            <a:r>
              <a:rPr lang="en-US" sz="3200" b="1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32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act to block action potentials of peripheral nerves. </a:t>
            </a:r>
          </a:p>
          <a:p>
            <a:pPr marL="179705" marR="273685" indent="-6350" algn="just">
              <a:lnSpc>
                <a:spcPct val="107000"/>
              </a:lnSpc>
              <a:spcBef>
                <a:spcPts val="0"/>
              </a:spcBef>
              <a:spcAft>
                <a:spcPts val="1690"/>
              </a:spcAft>
            </a:pPr>
            <a:r>
              <a:rPr lang="en-US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Name one such drug. </a:t>
            </a:r>
            <a:endParaRPr lang="en-US" sz="3200" b="1" dirty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96258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609600"/>
            <a:ext cx="8458200" cy="4597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73685" lvl="0" algn="just" fontAlgn="base">
              <a:lnSpc>
                <a:spcPct val="152000"/>
              </a:lnSpc>
              <a:spcAft>
                <a:spcPts val="975"/>
              </a:spcAft>
              <a:buClr>
                <a:srgbClr val="000000"/>
              </a:buClr>
              <a:buSzPts val="1400"/>
            </a:pP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c. </a:t>
            </a:r>
            <a:r>
              <a:rPr lang="en-US" sz="2800" b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Tetrodotoxin</a:t>
            </a:r>
            <a:r>
              <a:rPr lang="en-US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  <a:cs typeface="Times New Roman"/>
              </a:rPr>
              <a:t> (from the Japanese puffer fish) blocks voltage-gated Na+ channels and occasionally causes poisoning in Japan. 4-aminopyridine blocks voltage-gated K+ channels. Both compounds are often used in experimental studies of nerve. What effect would you expect each to have on the action potential? </a:t>
            </a:r>
            <a:endParaRPr lang="en-US" sz="2800" b="1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1058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7619999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1035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552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Hadeel Al Ali</cp:lastModifiedBy>
  <cp:revision>13</cp:revision>
  <dcterms:created xsi:type="dcterms:W3CDTF">2006-08-16T00:00:00Z</dcterms:created>
  <dcterms:modified xsi:type="dcterms:W3CDTF">2020-12-30T04:37:07Z</dcterms:modified>
</cp:coreProperties>
</file>